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  <p:sldMasterId id="2147483697" r:id="rId6"/>
  </p:sldMasterIdLst>
  <p:notesMasterIdLst>
    <p:notesMasterId r:id="rId8"/>
  </p:notesMasterIdLst>
  <p:sldIdLst>
    <p:sldId id="256" r:id="rId7"/>
    <p:sldId id="274" r:id="rId9"/>
    <p:sldId id="282" r:id="rId10"/>
    <p:sldId id="331" r:id="rId11"/>
    <p:sldId id="471" r:id="rId12"/>
    <p:sldId id="411" r:id="rId13"/>
    <p:sldId id="335" r:id="rId14"/>
    <p:sldId id="377" r:id="rId15"/>
    <p:sldId id="290" r:id="rId16"/>
    <p:sldId id="398" r:id="rId17"/>
    <p:sldId id="315" r:id="rId18"/>
    <p:sldId id="399" r:id="rId19"/>
    <p:sldId id="476" r:id="rId20"/>
    <p:sldId id="401" r:id="rId21"/>
    <p:sldId id="474" r:id="rId22"/>
    <p:sldId id="477" r:id="rId23"/>
    <p:sldId id="413" r:id="rId24"/>
    <p:sldId id="490" r:id="rId25"/>
    <p:sldId id="395" r:id="rId26"/>
    <p:sldId id="381" r:id="rId27"/>
    <p:sldId id="415" r:id="rId28"/>
    <p:sldId id="390" r:id="rId29"/>
    <p:sldId id="389" r:id="rId30"/>
    <p:sldId id="388" r:id="rId31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3300"/>
    <a:srgbClr val="3333CC"/>
    <a:srgbClr val="0000FF"/>
    <a:srgbClr val="333399"/>
    <a:srgbClr val="A5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19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6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2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AutoShape 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47" name="Auto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48" name="Auto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49" name="Auto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50" name="Auto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51" name="Auto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52" name="Auto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/>
          </a:p>
        </p:txBody>
      </p:sp>
      <p:sp>
        <p:nvSpPr>
          <p:cNvPr id="6153" name="Rectangle 8"/>
          <p:cNvSpPr>
            <a:spLocks noGrp="1"/>
          </p:cNvSpPr>
          <p:nvPr>
            <p:ph type="sldImg"/>
          </p:nvPr>
        </p:nvSpPr>
        <p:spPr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1"/>
          <p:cNvSpPr txBox="1"/>
          <p:nvPr/>
        </p:nvSpPr>
        <p:spPr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/>
            <a:endParaRPr lang="ru-RU" altLang="ru-RU" dirty="0"/>
          </a:p>
        </p:txBody>
      </p:sp>
      <p:sp>
        <p:nvSpPr>
          <p:cNvPr id="8195" name="Rectangle 2"/>
          <p:cNvSpPr/>
          <p:nvPr>
            <p:ph type="body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426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3427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9570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9571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3666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3667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5954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5955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2098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2099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5170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5171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7218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7219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9266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9267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7282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Rectangle 1"/>
          <p:cNvSpPr>
            <a:spLocks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1379" name="Rectangle 2"/>
          <p:cNvSpPr/>
          <p:nvPr>
            <p:ph type="body" idx="1"/>
          </p:nvPr>
        </p:nvSpPr>
        <p:spPr>
          <a:xfrm>
            <a:off x="1031875" y="4624388"/>
            <a:ext cx="4597400" cy="3724275"/>
          </a:xfrm>
        </p:spPr>
        <p:txBody>
          <a:bodyPr wrap="none" lIns="0" tIns="0" rIns="0" bIns="0" anchor="ctr" anchorCtr="0"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08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Lucida Sans Unicode" panose="020B0602030504020204" pitchFamily="34" charset="0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08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Lucida Sans Unicode" panose="020B0602030504020204" pitchFamily="34" charset="0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08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Lucida Sans Unicode" panose="020B0602030504020204" pitchFamily="34" charset="0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2808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Lucida Sans Unicode" panose="020B0602030504020204" pitchFamily="34" charset="0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83563" cy="14335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83563" cy="4502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Четвертый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ctr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BBD73AE-5599-4B65-B649-3475A56241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  <a:cs typeface="MS Gothic" panose="020B0609070205080204" pitchFamily="49" charset="-128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AutoShape 1"/>
          <p:cNvSpPr/>
          <p:nvPr/>
        </p:nvSpPr>
        <p:spPr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</a:ln>
        </p:spPr>
        <p:txBody>
          <a:bodyPr lIns="0" tIns="28080" rIns="0" bIns="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Четвертый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2053" name="AutoShape 4"/>
          <p:cNvSpPr/>
          <p:nvPr/>
        </p:nvSpPr>
        <p:spPr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2054" name="AutoShape 5"/>
          <p:cNvSpPr/>
          <p:nvPr/>
        </p:nvSpPr>
        <p:spPr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2055" name="AutoShape 6"/>
          <p:cNvSpPr/>
          <p:nvPr/>
        </p:nvSpPr>
        <p:spPr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Lucida Sans Unicode" panose="020B0602030504020204" pitchFamily="34" charset="0"/>
          <a:cs typeface="+mj-cs"/>
        </a:defRPr>
      </a:lvl1pPr>
      <a:lvl2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AutoShape 1"/>
          <p:cNvSpPr/>
          <p:nvPr/>
        </p:nvSpPr>
        <p:spPr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</a:ln>
        </p:spPr>
        <p:txBody>
          <a:bodyPr lIns="0" tIns="28080" rIns="0" bIns="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Четвертый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3077" name="AutoShape 4"/>
          <p:cNvSpPr/>
          <p:nvPr/>
        </p:nvSpPr>
        <p:spPr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3078" name="AutoShape 5"/>
          <p:cNvSpPr/>
          <p:nvPr/>
        </p:nvSpPr>
        <p:spPr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3079" name="AutoShape 6"/>
          <p:cNvSpPr/>
          <p:nvPr/>
        </p:nvSpPr>
        <p:spPr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Lucida Sans Unicode" panose="020B0602030504020204" pitchFamily="34" charset="0"/>
          <a:cs typeface="+mj-cs"/>
        </a:defRPr>
      </a:lvl1pPr>
      <a:lvl2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AutoShape 1"/>
          <p:cNvSpPr/>
          <p:nvPr/>
        </p:nvSpPr>
        <p:spPr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</a:ln>
        </p:spPr>
        <p:txBody>
          <a:bodyPr lIns="0" tIns="28080" rIns="0" bIns="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Четвертый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4101" name="AutoShape 4"/>
          <p:cNvSpPr/>
          <p:nvPr/>
        </p:nvSpPr>
        <p:spPr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4102" name="AutoShape 5"/>
          <p:cNvSpPr/>
          <p:nvPr/>
        </p:nvSpPr>
        <p:spPr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4103" name="AutoShape 6"/>
          <p:cNvSpPr/>
          <p:nvPr/>
        </p:nvSpPr>
        <p:spPr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Lucida Sans Unicode" panose="020B0602030504020204" pitchFamily="34" charset="0"/>
          <a:cs typeface="+mj-cs"/>
        </a:defRPr>
      </a:lvl1pPr>
      <a:lvl2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AutoShape 1"/>
          <p:cNvSpPr/>
          <p:nvPr/>
        </p:nvSpPr>
        <p:spPr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lvl="0"/>
            <a:r>
              <a:rPr lang="en-GB" altLang="ru-RU" dirty="0"/>
              <a:t>Для правки текста заголовка щелкните мышью</a:t>
            </a:r>
            <a:endParaRPr lang="en-GB" altLang="ru-RU" dirty="0"/>
          </a:p>
        </p:txBody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</a:ln>
        </p:spPr>
        <p:txBody>
          <a:bodyPr lIns="0" tIns="28080" rIns="0" bIns="0"/>
          <a:p>
            <a:pPr lvl="0"/>
            <a:r>
              <a:rPr lang="en-GB" altLang="ru-RU" dirty="0"/>
              <a:t>Для правки структуры щелкните мышью</a:t>
            </a:r>
            <a:endParaRPr lang="en-GB" altLang="ru-RU" dirty="0"/>
          </a:p>
          <a:p>
            <a:pPr lvl="1"/>
            <a:r>
              <a:rPr lang="en-GB" altLang="ru-RU" dirty="0"/>
              <a:t>Второй уровень структуры</a:t>
            </a:r>
            <a:endParaRPr lang="en-GB" altLang="ru-RU" dirty="0"/>
          </a:p>
          <a:p>
            <a:pPr lvl="2"/>
            <a:r>
              <a:rPr lang="en-GB" altLang="ru-RU" dirty="0"/>
              <a:t>Третий уровень структуры</a:t>
            </a:r>
            <a:endParaRPr lang="en-GB" altLang="ru-RU" dirty="0"/>
          </a:p>
          <a:p>
            <a:pPr lvl="3"/>
            <a:r>
              <a:rPr lang="en-GB" altLang="ru-RU" dirty="0"/>
              <a:t>Четвертый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Пятый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Шестой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Седьмой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Восьмой уровень структуры</a:t>
            </a:r>
            <a:endParaRPr lang="en-GB" altLang="ru-RU" dirty="0"/>
          </a:p>
          <a:p>
            <a:pPr lvl="4"/>
            <a:r>
              <a:rPr lang="en-GB" altLang="ru-RU" dirty="0"/>
              <a:t>Девятый уровень структуры</a:t>
            </a:r>
            <a:endParaRPr lang="en-GB" altLang="ru-RU" dirty="0"/>
          </a:p>
        </p:txBody>
      </p:sp>
      <p:sp>
        <p:nvSpPr>
          <p:cNvPr id="5125" name="AutoShape 4"/>
          <p:cNvSpPr/>
          <p:nvPr/>
        </p:nvSpPr>
        <p:spPr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5126" name="AutoShape 5"/>
          <p:cNvSpPr/>
          <p:nvPr/>
        </p:nvSpPr>
        <p:spPr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5127" name="AutoShape 6"/>
          <p:cNvSpPr/>
          <p:nvPr/>
        </p:nvSpPr>
        <p:spPr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ru-RU" altLang="ru-RU" dirty="0">
              <a:latin typeface="Arial" panose="020B0604020202020204" pitchFamily="34" charset="0"/>
              <a:ea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Lucida Sans Unicode" panose="020B0602030504020204" pitchFamily="34" charset="0"/>
          <a:cs typeface="+mj-cs"/>
        </a:defRPr>
      </a:lvl1pPr>
      <a:lvl2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58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2808288"/>
          </a:xfrm>
        </p:spPr>
        <p:txBody>
          <a:bodyPr vert="horz" wrap="square" lIns="90000" tIns="46800" rIns="90000" bIns="4680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200" i="1" dirty="0">
                <a:solidFill>
                  <a:srgbClr val="CC0000"/>
                </a:solidFill>
              </a:rPr>
              <a:t>Министерство образования</a:t>
            </a:r>
            <a:r>
              <a:rPr lang="ru-RU" altLang="ru-RU" sz="4000" i="1" dirty="0">
                <a:solidFill>
                  <a:srgbClr val="CC0000"/>
                </a:solidFill>
              </a:rPr>
              <a:t> РМ</a:t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4000" i="1" dirty="0">
                <a:solidFill>
                  <a:srgbClr val="CC0000"/>
                </a:solidFill>
              </a:rPr>
              <a:t>Портфолио</a:t>
            </a:r>
            <a:r>
              <a:rPr lang="ru-RU" altLang="ru-RU" sz="3200" i="1" dirty="0">
                <a:solidFill>
                  <a:srgbClr val="000099"/>
                </a:solidFill>
              </a:rPr>
              <a:t> 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Сетяевой Марины Геннадьевны, 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учителя МБОУ «Дракинская средняя общеобразовательная школа» 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Торбеевского муниципального района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endParaRPr lang="ru-RU" altLang="ru-RU" sz="2800" i="1" dirty="0">
              <a:solidFill>
                <a:srgbClr val="000099"/>
              </a:solidFill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subTitle" idx="4294967295"/>
          </p:nvPr>
        </p:nvSpPr>
        <p:spPr>
          <a:xfrm>
            <a:off x="323850" y="3573463"/>
            <a:ext cx="5688013" cy="3016250"/>
          </a:xfrm>
        </p:spPr>
        <p:txBody>
          <a:bodyPr vert="horz" wrap="square" lIns="90000" tIns="46800" rIns="90000" bIns="46800" anchor="t" anchorCtr="0"/>
          <a:lstStyle>
            <a:lvl1pPr marL="0" lvl="0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  <a:lvl2pPr marL="457200" lvl="1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2pPr>
            <a:lvl3pPr marL="914400" lvl="2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3pPr>
            <a:lvl4pPr marL="1371600" lvl="3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4pPr>
            <a:lvl5pPr marL="1828800" lvl="4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5pPr>
          </a:lstStyle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Дата рождения: 05.07.1975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Профессиональное образование: учитель немецкого языка и методист по воспитательной работе, МГПИ  им. М.Е. Евсевьева, диплом АВС  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№ 0556288, дата выдачи 24 июня 1997 г.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Стаж педагогической работы (по специальности): 27 лет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Общий трудовой стаж: 27 лет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Наличие квалификационной категории: первая</a:t>
            </a:r>
            <a:r>
              <a:rPr lang="en-US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, приказ МО РМ от  27.03.2020 № 335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</a:rPr>
              <a:t>Звание: не имею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lvl="0" algn="l" defTabSz="449580" eaLnBrk="1">
              <a:lnSpc>
                <a:spcPct val="80000"/>
              </a:lnSpc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8" descr="IMG_17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2924175"/>
            <a:ext cx="2952750" cy="393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1"/>
          <p:cNvSpPr>
            <a:spLocks noGrp="1"/>
          </p:cNvSpPr>
          <p:nvPr>
            <p:ph type="title"/>
          </p:nvPr>
        </p:nvSpPr>
        <p:spPr>
          <a:xfrm>
            <a:off x="643255" y="0"/>
            <a:ext cx="7797800" cy="1056005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6. Выступления на  заседаниях методических советов, научно-практических конференциях, семинарах, секциях , форумах.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sp>
        <p:nvSpPr>
          <p:cNvPr id="96259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2565400"/>
            <a:ext cx="7797800" cy="451485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buNone/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dirty="0"/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</p:txBody>
      </p:sp>
      <p:pic>
        <p:nvPicPr>
          <p:cNvPr id="2" name="Изображение 1" descr="Scan_20241216_091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039495"/>
            <a:ext cx="4154805" cy="5874385"/>
          </a:xfrm>
          <a:prstGeom prst="rect">
            <a:avLst/>
          </a:prstGeom>
        </p:spPr>
      </p:pic>
      <p:pic>
        <p:nvPicPr>
          <p:cNvPr id="3" name="Изображение 2" descr="Scan_20241213_111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39495"/>
            <a:ext cx="4578985" cy="58902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1"/>
          <p:cNvSpPr>
            <a:spLocks noGrp="1"/>
          </p:cNvSpPr>
          <p:nvPr>
            <p:ph type="title" idx="4294967295"/>
          </p:nvPr>
        </p:nvSpPr>
        <p:spPr>
          <a:xfrm>
            <a:off x="671830" y="184150"/>
            <a:ext cx="7797800" cy="913765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7. Проведение открытых уроков, мастер-классов, мероприятий ( очно)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sp>
        <p:nvSpPr>
          <p:cNvPr id="100355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1916113"/>
            <a:ext cx="7797800" cy="451485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buNone/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dirty="0"/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</p:txBody>
      </p:sp>
      <p:pic>
        <p:nvPicPr>
          <p:cNvPr id="2" name="Изображение 1" descr="Scan_20241216_090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980440"/>
            <a:ext cx="5006975" cy="58502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1"/>
          <p:cNvSpPr>
            <a:spLocks noGrp="1"/>
          </p:cNvSpPr>
          <p:nvPr>
            <p:ph type="title" idx="4294967295"/>
          </p:nvPr>
        </p:nvSpPr>
        <p:spPr>
          <a:xfrm>
            <a:off x="671830" y="184150"/>
            <a:ext cx="7797800" cy="63500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7. Проведение открытых уроков, мастер-классов, мероприятий ( очно)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sp>
        <p:nvSpPr>
          <p:cNvPr id="102403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1916113"/>
            <a:ext cx="7797800" cy="451485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buNone/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dirty="0"/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</p:txBody>
      </p:sp>
      <p:pic>
        <p:nvPicPr>
          <p:cNvPr id="3" name="Изображение 2" descr="Scan_20241213_111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1075690"/>
            <a:ext cx="4491355" cy="5792470"/>
          </a:xfrm>
          <a:prstGeom prst="rect">
            <a:avLst/>
          </a:prstGeom>
        </p:spPr>
      </p:pic>
      <p:pic>
        <p:nvPicPr>
          <p:cNvPr id="5" name="Изображение 4" descr="Scan_20241213_1117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124585"/>
            <a:ext cx="4133850" cy="58445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411730" y="18859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i="1" dirty="0">
                <a:solidFill>
                  <a:srgbClr val="99284C"/>
                </a:solidFill>
                <a:sym typeface="+mn-ea"/>
              </a:rPr>
              <a:t>8. Наставничество </a:t>
            </a:r>
            <a:endParaRPr lang="ru-RU" altLang="ru-RU" sz="2000" b="1" i="1" dirty="0">
              <a:solidFill>
                <a:srgbClr val="99284C"/>
              </a:solidFill>
              <a:sym typeface="+mn-ea"/>
            </a:endParaRPr>
          </a:p>
        </p:txBody>
      </p:sp>
      <p:pic>
        <p:nvPicPr>
          <p:cNvPr id="4" name="Изображение 3" descr="Scan_20241203_19000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1907540" y="587375"/>
            <a:ext cx="4705985" cy="6205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1"/>
          <p:cNvSpPr>
            <a:spLocks noGrp="1"/>
          </p:cNvSpPr>
          <p:nvPr>
            <p:ph type="title" idx="4294967295"/>
          </p:nvPr>
        </p:nvSpPr>
        <p:spPr>
          <a:xfrm>
            <a:off x="671830" y="184150"/>
            <a:ext cx="7797800" cy="83820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400" i="1" dirty="0">
                <a:solidFill>
                  <a:srgbClr val="99284C"/>
                </a:solidFill>
              </a:rPr>
              <a:t>8. Наставничество</a:t>
            </a:r>
            <a:r>
              <a:rPr lang="ru-RU" altLang="ru-RU" sz="2800" i="1" dirty="0">
                <a:solidFill>
                  <a:srgbClr val="99284C"/>
                </a:solidFill>
              </a:rPr>
              <a:t> </a:t>
            </a:r>
            <a:endParaRPr lang="ru-RU" altLang="ru-RU" sz="2800" i="1" dirty="0">
              <a:solidFill>
                <a:srgbClr val="99284C"/>
              </a:solidFill>
            </a:endParaRPr>
          </a:p>
        </p:txBody>
      </p:sp>
      <p:sp>
        <p:nvSpPr>
          <p:cNvPr id="104451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1916113"/>
            <a:ext cx="7797800" cy="451485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buNone/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dirty="0"/>
          </a:p>
          <a:p>
            <a:pPr marL="678180" indent="-678180" defTabSz="449580" eaLnBrk="1">
              <a:buNone/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r>
              <a:rPr lang="ru-RU" altLang="ru-RU" sz="2800" i="1" dirty="0">
                <a:solidFill>
                  <a:srgbClr val="B80047"/>
                </a:solidFill>
              </a:rPr>
              <a:t> </a:t>
            </a:r>
            <a:endParaRPr lang="ru-RU" altLang="ru-RU" sz="2800" b="1" i="1" dirty="0">
              <a:solidFill>
                <a:srgbClr val="280099"/>
              </a:solidFill>
            </a:endParaRPr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  <a:p>
            <a:pPr marL="678180" indent="-678180" defTabSz="449580" eaLnBrk="1">
              <a:tabLst>
                <a:tab pos="679450" algn="l"/>
                <a:tab pos="784225" algn="l"/>
                <a:tab pos="1233805" algn="l"/>
                <a:tab pos="1682750" algn="l"/>
                <a:tab pos="2132330" algn="l"/>
                <a:tab pos="2581275" algn="l"/>
                <a:tab pos="3030855" algn="l"/>
                <a:tab pos="3479800" algn="l"/>
                <a:tab pos="3929380" algn="l"/>
                <a:tab pos="4378325" algn="l"/>
                <a:tab pos="4827905" algn="l"/>
                <a:tab pos="5276850" algn="l"/>
                <a:tab pos="5726430" algn="l"/>
                <a:tab pos="6175375" algn="l"/>
                <a:tab pos="6624955" algn="l"/>
                <a:tab pos="7073900" algn="l"/>
                <a:tab pos="7523480" algn="l"/>
                <a:tab pos="7972425" algn="l"/>
                <a:tab pos="8422005" algn="l"/>
                <a:tab pos="8870950" algn="l"/>
                <a:tab pos="9320530" algn="l"/>
              </a:tabLst>
            </a:pPr>
            <a:endParaRPr lang="ru-RU" altLang="ru-RU" sz="2800" i="1" dirty="0">
              <a:solidFill>
                <a:srgbClr val="B80047"/>
              </a:solidFill>
            </a:endParaRPr>
          </a:p>
        </p:txBody>
      </p:sp>
      <p:pic>
        <p:nvPicPr>
          <p:cNvPr id="4" name="Изображение 3" descr="Scan_20241213_110955_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980440"/>
            <a:ext cx="4273550" cy="6041390"/>
          </a:xfrm>
          <a:prstGeom prst="rect">
            <a:avLst/>
          </a:prstGeom>
        </p:spPr>
      </p:pic>
      <p:pic>
        <p:nvPicPr>
          <p:cNvPr id="6" name="Изображение 5" descr="Scan_20241213_111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052830"/>
            <a:ext cx="4143375" cy="58585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1"/>
          <p:cNvSpPr>
            <a:spLocks noGrp="1"/>
          </p:cNvSpPr>
          <p:nvPr>
            <p:ph type="title" idx="4294967295"/>
          </p:nvPr>
        </p:nvSpPr>
        <p:spPr>
          <a:xfrm>
            <a:off x="755650" y="189230"/>
            <a:ext cx="7748905" cy="55499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9. Экспертная деятельность 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sp>
        <p:nvSpPr>
          <p:cNvPr id="108547" name="Rectangle 2"/>
          <p:cNvSpPr>
            <a:spLocks noGrp="1"/>
          </p:cNvSpPr>
          <p:nvPr>
            <p:ph type="body" idx="4294967295"/>
          </p:nvPr>
        </p:nvSpPr>
        <p:spPr>
          <a:xfrm>
            <a:off x="282575" y="1715135"/>
            <a:ext cx="8537575" cy="442849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tabLst>
                <a:tab pos="678180" algn="l"/>
                <a:tab pos="782955" algn="l"/>
                <a:tab pos="1231900" algn="l"/>
                <a:tab pos="1681480" algn="l"/>
                <a:tab pos="2130425" algn="l"/>
                <a:tab pos="2580005" algn="l"/>
                <a:tab pos="3028950" algn="l"/>
                <a:tab pos="3478530" algn="l"/>
                <a:tab pos="3927475" algn="l"/>
                <a:tab pos="4377055" algn="l"/>
                <a:tab pos="4826000" algn="l"/>
                <a:tab pos="5275580" algn="l"/>
                <a:tab pos="5724525" algn="l"/>
                <a:tab pos="6174105" algn="l"/>
                <a:tab pos="6623050" algn="l"/>
                <a:tab pos="7072630" algn="l"/>
                <a:tab pos="7521575" algn="l"/>
                <a:tab pos="7971155" algn="l"/>
                <a:tab pos="8420100" algn="l"/>
                <a:tab pos="8869680" algn="l"/>
                <a:tab pos="9318625" algn="l"/>
              </a:tabLst>
            </a:pPr>
            <a:endParaRPr lang="ru-RU" altLang="ru-RU" i="1" dirty="0">
              <a:solidFill>
                <a:srgbClr val="333399"/>
              </a:solidFill>
            </a:endParaRPr>
          </a:p>
        </p:txBody>
      </p:sp>
      <p:pic>
        <p:nvPicPr>
          <p:cNvPr id="2" name="Изображение 1" descr="Scan_20241216_0908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620395"/>
            <a:ext cx="4211320" cy="5953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2581275" y="11620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i="1" dirty="0">
                <a:solidFill>
                  <a:srgbClr val="99284C"/>
                </a:solidFill>
                <a:sym typeface="+mn-ea"/>
              </a:rPr>
              <a:t>9. Экспертная деятельность</a:t>
            </a:r>
            <a:r>
              <a:rPr lang="ru-RU" altLang="ru-RU" sz="3200" i="1" dirty="0">
                <a:solidFill>
                  <a:srgbClr val="99284C"/>
                </a:solidFill>
                <a:sym typeface="+mn-ea"/>
              </a:rPr>
              <a:t> </a:t>
            </a:r>
            <a:endParaRPr lang="ru-RU" altLang="ru-RU" sz="3200" i="1" dirty="0">
              <a:solidFill>
                <a:srgbClr val="99284C"/>
              </a:solidFill>
              <a:sym typeface="+mn-ea"/>
            </a:endParaRPr>
          </a:p>
        </p:txBody>
      </p:sp>
      <p:pic>
        <p:nvPicPr>
          <p:cNvPr id="6" name="Изображение 5" descr="Марина Сетяева_page-000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75" y="980440"/>
            <a:ext cx="3982085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1"/>
          <p:cNvSpPr>
            <a:spLocks noGrp="1"/>
          </p:cNvSpPr>
          <p:nvPr>
            <p:ph type="title" idx="4294967295"/>
          </p:nvPr>
        </p:nvSpPr>
        <p:spPr>
          <a:xfrm>
            <a:off x="755650" y="189230"/>
            <a:ext cx="7993380" cy="79629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10. Общественно-педагогическая   активность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sp>
        <p:nvSpPr>
          <p:cNvPr id="112643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351837" cy="4514850"/>
          </a:xfrm>
        </p:spPr>
        <p:txBody>
          <a:bodyPr vert="horz" wrap="square" lIns="0" tIns="28080" rIns="0" bIns="0" anchor="t" anchorCtr="0"/>
          <a:p>
            <a:pPr marL="678180" indent="-678180" defTabSz="449580" eaLnBrk="1">
              <a:buNone/>
              <a:tabLst>
                <a:tab pos="678180" algn="l"/>
                <a:tab pos="782955" algn="l"/>
                <a:tab pos="1231900" algn="l"/>
                <a:tab pos="1681480" algn="l"/>
                <a:tab pos="2130425" algn="l"/>
                <a:tab pos="2580005" algn="l"/>
                <a:tab pos="3028950" algn="l"/>
                <a:tab pos="3478530" algn="l"/>
                <a:tab pos="3927475" algn="l"/>
                <a:tab pos="4377055" algn="l"/>
                <a:tab pos="4826000" algn="l"/>
                <a:tab pos="5275580" algn="l"/>
                <a:tab pos="5724525" algn="l"/>
                <a:tab pos="6174105" algn="l"/>
                <a:tab pos="6623050" algn="l"/>
                <a:tab pos="7072630" algn="l"/>
                <a:tab pos="7521575" algn="l"/>
                <a:tab pos="7971155" algn="l"/>
                <a:tab pos="8420100" algn="l"/>
                <a:tab pos="8869680" algn="l"/>
                <a:tab pos="9318625" algn="l"/>
              </a:tabLst>
            </a:pPr>
            <a:endParaRPr lang="ru-RU" altLang="ru-RU" i="1" dirty="0">
              <a:solidFill>
                <a:srgbClr val="333399"/>
              </a:solidFill>
            </a:endParaRPr>
          </a:p>
          <a:p>
            <a:pPr marL="678180" indent="-678180" defTabSz="449580" eaLnBrk="1">
              <a:buNone/>
              <a:tabLst>
                <a:tab pos="678180" algn="l"/>
                <a:tab pos="782955" algn="l"/>
                <a:tab pos="1231900" algn="l"/>
                <a:tab pos="1681480" algn="l"/>
                <a:tab pos="2130425" algn="l"/>
                <a:tab pos="2580005" algn="l"/>
                <a:tab pos="3028950" algn="l"/>
                <a:tab pos="3478530" algn="l"/>
                <a:tab pos="3927475" algn="l"/>
                <a:tab pos="4377055" algn="l"/>
                <a:tab pos="4826000" algn="l"/>
                <a:tab pos="5275580" algn="l"/>
                <a:tab pos="5724525" algn="l"/>
                <a:tab pos="6174105" algn="l"/>
                <a:tab pos="6623050" algn="l"/>
                <a:tab pos="7072630" algn="l"/>
                <a:tab pos="7521575" algn="l"/>
                <a:tab pos="7971155" algn="l"/>
                <a:tab pos="8420100" algn="l"/>
                <a:tab pos="8869680" algn="l"/>
                <a:tab pos="9318625" algn="l"/>
              </a:tabLst>
            </a:pPr>
            <a:endParaRPr lang="ru-RU" altLang="ru-RU" i="1" dirty="0">
              <a:solidFill>
                <a:srgbClr val="333399"/>
              </a:solidFill>
            </a:endParaRPr>
          </a:p>
        </p:txBody>
      </p:sp>
      <p:pic>
        <p:nvPicPr>
          <p:cNvPr id="2" name="Изображение 1" descr="Scan_20241216_090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052830"/>
            <a:ext cx="4128135" cy="5835650"/>
          </a:xfrm>
          <a:prstGeom prst="rect">
            <a:avLst/>
          </a:prstGeom>
        </p:spPr>
      </p:pic>
      <p:pic>
        <p:nvPicPr>
          <p:cNvPr id="3" name="Изображение 2" descr="Справки_page-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985520"/>
            <a:ext cx="4321810" cy="61093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123440" y="18859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b="1" i="1" dirty="0">
                <a:solidFill>
                  <a:srgbClr val="99284C"/>
                </a:solidFill>
                <a:sym typeface="+mn-ea"/>
              </a:rPr>
              <a:t>11.. Награды и поощрения</a:t>
            </a:r>
            <a:endParaRPr lang="ru-RU" altLang="ru-RU" sz="2000" b="1" i="1" dirty="0">
              <a:solidFill>
                <a:srgbClr val="99284C"/>
              </a:solidFill>
              <a:sym typeface="+mn-ea"/>
            </a:endParaRPr>
          </a:p>
        </p:txBody>
      </p:sp>
      <p:pic>
        <p:nvPicPr>
          <p:cNvPr id="108547" name="Picture 3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692150"/>
            <a:ext cx="5500370" cy="598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242887"/>
            <a:ext cx="7797800" cy="1150937"/>
          </a:xfrm>
        </p:spPr>
        <p:txBody>
          <a:bodyPr vert="horz" wrap="square" lIns="0" tIns="0" rIns="0" bIns="0" anchor="ctr" anchorCtr="0"/>
          <a:p>
            <a:pPr algn="l"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11. Награды и поощрения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pic>
        <p:nvPicPr>
          <p:cNvPr id="2" name="Изображение 1" descr="Scan_20241216_152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996315"/>
            <a:ext cx="4551045" cy="5611495"/>
          </a:xfrm>
          <a:prstGeom prst="rect">
            <a:avLst/>
          </a:prstGeom>
        </p:spPr>
      </p:pic>
      <p:pic>
        <p:nvPicPr>
          <p:cNvPr id="4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613910" cy="66154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863600"/>
          </a:xfrm>
        </p:spPr>
        <p:txBody>
          <a:bodyPr vert="horz" wrap="square" lIns="0" tIns="0" rIns="0" bIns="0" anchor="ctr" anchorCtr="0"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br>
              <a:rPr lang="ru-RU" altLang="ru-RU" sz="2400" dirty="0">
                <a:solidFill>
                  <a:srgbClr val="A50021"/>
                </a:solidFill>
              </a:rPr>
            </a:br>
            <a:r>
              <a:rPr lang="ru-RU" altLang="ru-RU" sz="2000" i="1" dirty="0">
                <a:solidFill>
                  <a:srgbClr val="A50021"/>
                </a:solidFill>
              </a:rPr>
              <a:t>1. Стабильные положительные результаты освоения обучающимися образовательных программ по итогам  мониторингов, проводимых организацией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pic>
        <p:nvPicPr>
          <p:cNvPr id="3" name="Изображение 2" descr="Scan_20250218_1413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196340"/>
            <a:ext cx="3927475" cy="5552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242887"/>
            <a:ext cx="7797800" cy="1150937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600" i="1" dirty="0">
                <a:solidFill>
                  <a:srgbClr val="99284C"/>
                </a:solidFill>
              </a:rPr>
              <a:t>             </a:t>
            </a:r>
            <a:r>
              <a:rPr lang="ru-RU" altLang="ru-RU" sz="2000" i="1" dirty="0">
                <a:solidFill>
                  <a:srgbClr val="99284C"/>
                </a:solidFill>
              </a:rPr>
              <a:t> 11. Награды и поощрения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pic>
        <p:nvPicPr>
          <p:cNvPr id="3" name="Изображение 2" descr="благодарность мне    20 год фестивал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20395"/>
            <a:ext cx="4426585" cy="6258560"/>
          </a:xfrm>
          <a:prstGeom prst="rect">
            <a:avLst/>
          </a:prstGeom>
        </p:spPr>
      </p:pic>
      <p:pic>
        <p:nvPicPr>
          <p:cNvPr id="5" name="Изображение 4" descr="Scan_20241216_153527_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45" y="548640"/>
            <a:ext cx="4316730" cy="61029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2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128713"/>
          </a:xfrm>
        </p:spPr>
        <p:txBody>
          <a:bodyPr vert="horz" wrap="square" lIns="0" tIns="0" rIns="0" bIns="0" anchor="ctr" anchorCtr="0"/>
          <a:p>
            <a:r>
              <a:rPr lang="ru-RU" altLang="ru-RU" sz="2000" i="1" dirty="0">
                <a:solidFill>
                  <a:srgbClr val="99284C"/>
                </a:solidFill>
              </a:rPr>
              <a:t> 11. Награды и поощрения</a:t>
            </a:r>
            <a:endParaRPr lang="de-DE" altLang="ru-RU" sz="2000" i="1" dirty="0">
              <a:solidFill>
                <a:srgbClr val="99284C"/>
              </a:solidFill>
            </a:endParaRPr>
          </a:p>
        </p:txBody>
      </p:sp>
      <p:sp>
        <p:nvSpPr>
          <p:cNvPr id="1331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0" tIns="28080" rIns="0" bIns="0" anchor="t" anchorCtr="0"/>
          <a:p>
            <a:endParaRPr lang="de-DE" altLang="ru-RU" dirty="0"/>
          </a:p>
        </p:txBody>
      </p:sp>
      <p:pic>
        <p:nvPicPr>
          <p:cNvPr id="133124" name="Picture 4" descr="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061085"/>
            <a:ext cx="5019040" cy="565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242887"/>
            <a:ext cx="7797800" cy="1150937"/>
          </a:xfrm>
        </p:spPr>
        <p:txBody>
          <a:bodyPr vert="horz" wrap="square" lIns="0" tIns="0" rIns="0" bIns="0" anchor="ctr" anchorCtr="0"/>
          <a:p>
            <a:pPr algn="l"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99284C"/>
                </a:solidFill>
              </a:rPr>
              <a:t>11. Награды и поощрения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pic>
        <p:nvPicPr>
          <p:cNvPr id="4" name="Image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7315" y="476250"/>
            <a:ext cx="4323715" cy="6422390"/>
          </a:xfrm>
          <a:prstGeom prst="rect">
            <a:avLst/>
          </a:prstGeom>
        </p:spPr>
      </p:pic>
      <p:pic>
        <p:nvPicPr>
          <p:cNvPr id="5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855" y="44450"/>
            <a:ext cx="4617720" cy="67684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242887"/>
            <a:ext cx="7797800" cy="1150937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600" i="1" dirty="0">
                <a:solidFill>
                  <a:srgbClr val="99284C"/>
                </a:solidFill>
              </a:rPr>
              <a:t>            </a:t>
            </a:r>
            <a:r>
              <a:rPr lang="ru-RU" altLang="ru-RU" sz="2000" i="1" dirty="0">
                <a:solidFill>
                  <a:srgbClr val="99284C"/>
                </a:solidFill>
              </a:rPr>
              <a:t>  11. Награды и поощрения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pic>
        <p:nvPicPr>
          <p:cNvPr id="2" name="Изображение 1" descr="Благодарность проекта infourok.ru №ЮТ00681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8970"/>
            <a:ext cx="4386580" cy="6209030"/>
          </a:xfrm>
          <a:prstGeom prst="rect">
            <a:avLst/>
          </a:prstGeom>
        </p:spPr>
      </p:pic>
      <p:pic>
        <p:nvPicPr>
          <p:cNvPr id="6" name="Изображение 5" descr="Свидетельство проекта infourok.ru №58346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45" y="729615"/>
            <a:ext cx="4085590" cy="60337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242887"/>
            <a:ext cx="7797800" cy="1150937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600" i="1" dirty="0">
                <a:solidFill>
                  <a:srgbClr val="99284C"/>
                </a:solidFill>
              </a:rPr>
              <a:t>       </a:t>
            </a:r>
            <a:r>
              <a:rPr lang="ru-RU" altLang="ru-RU" sz="2000" i="1" dirty="0">
                <a:solidFill>
                  <a:srgbClr val="99284C"/>
                </a:solidFill>
              </a:rPr>
              <a:t>       11. Награды и поощрения</a:t>
            </a:r>
            <a:endParaRPr lang="ru-RU" altLang="ru-RU" sz="2000" i="1" dirty="0">
              <a:solidFill>
                <a:srgbClr val="99284C"/>
              </a:solidFill>
            </a:endParaRPr>
          </a:p>
        </p:txBody>
      </p:sp>
      <p:pic>
        <p:nvPicPr>
          <p:cNvPr id="2" name="Изображение 1" descr="Сетяева Марина Геннадьевна - благодарност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787400"/>
            <a:ext cx="8181975" cy="5784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1"/>
          <p:cNvSpPr>
            <a:spLocks noGrp="1"/>
          </p:cNvSpPr>
          <p:nvPr>
            <p:ph type="title" idx="4294967295"/>
          </p:nvPr>
        </p:nvSpPr>
        <p:spPr>
          <a:xfrm>
            <a:off x="720725" y="139700"/>
            <a:ext cx="7750175" cy="985838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3.Результаты участия обучающихся во  Всероссийской предметной олимпиаде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pic>
        <p:nvPicPr>
          <p:cNvPr id="2" name="Изображение 1" descr="Scan_20241216_0919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908685"/>
            <a:ext cx="5699125" cy="584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671830" y="139700"/>
            <a:ext cx="7789545" cy="83947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3. Результаты участия обучающихся во  Всероссийской предметной олимпиаде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pic>
        <p:nvPicPr>
          <p:cNvPr id="3" name="Изображение 2" descr="олимпиада 19-20 н.к. 9 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1365" y="1099820"/>
            <a:ext cx="4412615" cy="5793740"/>
          </a:xfrm>
          <a:prstGeom prst="rect">
            <a:avLst/>
          </a:prstGeom>
        </p:spPr>
      </p:pic>
      <p:pic>
        <p:nvPicPr>
          <p:cNvPr id="4" name="Изображение 3" descr="Scan_20241216_090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042670"/>
            <a:ext cx="4176395" cy="5906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1"/>
          <p:cNvSpPr>
            <a:spLocks noGrp="1"/>
          </p:cNvSpPr>
          <p:nvPr>
            <p:ph type="title"/>
          </p:nvPr>
        </p:nvSpPr>
        <p:spPr>
          <a:xfrm>
            <a:off x="720725" y="-7620"/>
            <a:ext cx="7750175" cy="94869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4. Позитивные результаты внеурочной деятельности обучающихся по учебным предметам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sp>
        <p:nvSpPr>
          <p:cNvPr id="45059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2205038"/>
            <a:ext cx="7799387" cy="4516437"/>
          </a:xfrm>
        </p:spPr>
        <p:txBody>
          <a:bodyPr vert="horz" wrap="square" lIns="0" tIns="28080" rIns="0" bIns="0" anchor="t" anchorCtr="0"/>
          <a:p>
            <a:pPr defTabSz="449580" eaLnBrk="1"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400" dirty="0"/>
              <a:t> </a:t>
            </a:r>
            <a:endParaRPr lang="ru-RU" altLang="ru-RU" sz="2800" i="1" dirty="0">
              <a:solidFill>
                <a:srgbClr val="280099"/>
              </a:solidFill>
            </a:endParaRPr>
          </a:p>
        </p:txBody>
      </p:sp>
      <p:pic>
        <p:nvPicPr>
          <p:cNvPr id="2" name="Изображение 1" descr="Scan_20241216_0918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822960"/>
            <a:ext cx="5445760" cy="5898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1"/>
          <p:cNvSpPr>
            <a:spLocks noGrp="1"/>
          </p:cNvSpPr>
          <p:nvPr>
            <p:ph type="title" idx="4294967295"/>
          </p:nvPr>
        </p:nvSpPr>
        <p:spPr>
          <a:xfrm>
            <a:off x="179705" y="0"/>
            <a:ext cx="8423275" cy="90424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4.  Позитивные результаты внеурочной деятельности обучающихся по учебным предметам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sp>
        <p:nvSpPr>
          <p:cNvPr id="47107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2341563"/>
            <a:ext cx="7799387" cy="4516437"/>
          </a:xfrm>
        </p:spPr>
        <p:txBody>
          <a:bodyPr vert="horz" wrap="square" lIns="0" tIns="28080" rIns="0" bIns="0" anchor="t" anchorCtr="0"/>
          <a:p>
            <a:pPr defTabSz="449580" eaLnBrk="1"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dirty="0"/>
              <a:t> </a:t>
            </a:r>
            <a:endParaRPr lang="ru-RU" altLang="ru-RU" i="1" dirty="0">
              <a:solidFill>
                <a:srgbClr val="280099"/>
              </a:solidFill>
            </a:endParaRPr>
          </a:p>
        </p:txBody>
      </p:sp>
      <p:pic>
        <p:nvPicPr>
          <p:cNvPr id="2" name="Изображение 1" descr="фестиваль   команда  20 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977900"/>
            <a:ext cx="4355465" cy="5807710"/>
          </a:xfrm>
          <a:prstGeom prst="rect">
            <a:avLst/>
          </a:prstGeom>
        </p:spPr>
      </p:pic>
      <p:pic>
        <p:nvPicPr>
          <p:cNvPr id="3" name="Изображение 2" descr="фестиваль Н.К.  призер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95" y="1007745"/>
            <a:ext cx="4270375" cy="58000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423275" cy="1128713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4. Позитивные результаты внеурочной деятельности обучающихся по учебным предметам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sp>
        <p:nvSpPr>
          <p:cNvPr id="49155" name="Rectangle 2"/>
          <p:cNvSpPr>
            <a:spLocks noGrp="1"/>
          </p:cNvSpPr>
          <p:nvPr>
            <p:ph type="body" idx="4294967295"/>
          </p:nvPr>
        </p:nvSpPr>
        <p:spPr>
          <a:xfrm>
            <a:off x="827088" y="2349500"/>
            <a:ext cx="7620000" cy="4140200"/>
          </a:xfrm>
        </p:spPr>
        <p:txBody>
          <a:bodyPr vert="horz" wrap="square" lIns="0" tIns="28080" rIns="0" bIns="0" anchor="t" anchorCtr="0"/>
          <a:p>
            <a:pPr defTabSz="449580" eaLnBrk="1"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b="1" i="1" dirty="0">
                <a:solidFill>
                  <a:srgbClr val="000099"/>
                </a:solidFill>
              </a:rPr>
              <a:t>  </a:t>
            </a:r>
            <a:endParaRPr lang="ru-RU" altLang="ru-RU" i="1" dirty="0">
              <a:solidFill>
                <a:srgbClr val="000099"/>
              </a:solidFill>
            </a:endParaRPr>
          </a:p>
        </p:txBody>
      </p:sp>
      <p:pic>
        <p:nvPicPr>
          <p:cNvPr id="2" name="Изображение 1" descr="Scan_20241209_1738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80440"/>
            <a:ext cx="4208780" cy="5949950"/>
          </a:xfrm>
          <a:prstGeom prst="rect">
            <a:avLst/>
          </a:prstGeom>
        </p:spPr>
      </p:pic>
      <p:pic>
        <p:nvPicPr>
          <p:cNvPr id="3" name="Изображение 2" descr="интернет с.с. д. т. 11 к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45" y="1052830"/>
            <a:ext cx="4039870" cy="57118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1"/>
          <p:cNvSpPr>
            <a:spLocks noGrp="1"/>
          </p:cNvSpPr>
          <p:nvPr>
            <p:ph type="title" idx="4294967295"/>
          </p:nvPr>
        </p:nvSpPr>
        <p:spPr>
          <a:xfrm>
            <a:off x="684530" y="189230"/>
            <a:ext cx="7750175" cy="77343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4. Позитивные результаты внеурочной деятельности обучающихся по учебным предметам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pic>
        <p:nvPicPr>
          <p:cNvPr id="2" name="Изображение 1" descr="Сетяев Андрей Владимирович - дипло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052830"/>
            <a:ext cx="7845425" cy="5547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1"/>
          <p:cNvSpPr>
            <a:spLocks noGrp="1"/>
          </p:cNvSpPr>
          <p:nvPr>
            <p:ph type="title" idx="4294967295"/>
          </p:nvPr>
        </p:nvSpPr>
        <p:spPr>
          <a:xfrm>
            <a:off x="684530" y="189230"/>
            <a:ext cx="7750175" cy="361950"/>
          </a:xfrm>
        </p:spPr>
        <p:txBody>
          <a:bodyPr vert="horz" wrap="square" lIns="0" tIns="0" rIns="0" bIns="0" anchor="ctr" anchorCtr="0"/>
          <a:p>
            <a:pPr defTabSz="449580" eaLnBrk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000" i="1" dirty="0">
                <a:solidFill>
                  <a:srgbClr val="A50021"/>
                </a:solidFill>
              </a:rPr>
              <a:t>5. Наличие публикаций, включая интернет-публикации</a:t>
            </a:r>
            <a:endParaRPr lang="ru-RU" altLang="ru-RU" sz="2000" i="1" dirty="0">
              <a:solidFill>
                <a:srgbClr val="A50021"/>
              </a:solidFill>
            </a:endParaRPr>
          </a:p>
        </p:txBody>
      </p:sp>
      <p:sp>
        <p:nvSpPr>
          <p:cNvPr id="90115" name="Rectangle 2"/>
          <p:cNvSpPr>
            <a:spLocks noGrp="1"/>
          </p:cNvSpPr>
          <p:nvPr>
            <p:ph type="body" idx="4294967295"/>
          </p:nvPr>
        </p:nvSpPr>
        <p:spPr>
          <a:xfrm>
            <a:off x="357188" y="1601788"/>
            <a:ext cx="8353425" cy="5256212"/>
          </a:xfrm>
        </p:spPr>
        <p:txBody>
          <a:bodyPr vert="horz" wrap="square" lIns="0" tIns="28080" rIns="0" bIns="0" anchor="t" anchorCtr="0"/>
          <a:p>
            <a:pPr marL="609600" indent="-609600" algn="ctr" defTabSz="449580" eaLnBrk="1">
              <a:lnSpc>
                <a:spcPct val="73000"/>
              </a:lnSpc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400" b="1" dirty="0">
                <a:solidFill>
                  <a:srgbClr val="000099"/>
                </a:solidFill>
              </a:rPr>
              <a:t> </a:t>
            </a:r>
            <a:endParaRPr lang="ru-RU" altLang="ru-RU" sz="2400" b="1" i="1" dirty="0">
              <a:solidFill>
                <a:srgbClr val="280099"/>
              </a:solidFill>
            </a:endParaRPr>
          </a:p>
          <a:p>
            <a:pPr marL="609600" indent="-609600" defTabSz="449580" eaLnBrk="1">
              <a:lnSpc>
                <a:spcPct val="73000"/>
              </a:lnSpc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400" b="1" i="1" dirty="0">
              <a:solidFill>
                <a:srgbClr val="333399"/>
              </a:solidFill>
            </a:endParaRPr>
          </a:p>
        </p:txBody>
      </p:sp>
      <p:pic>
        <p:nvPicPr>
          <p:cNvPr id="2" name="Изображение 1" descr="Свидетельство проекта infourok.ru №ЕП48285227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124585"/>
            <a:ext cx="3296285" cy="5368290"/>
          </a:xfrm>
          <a:prstGeom prst="rect">
            <a:avLst/>
          </a:prstGeom>
        </p:spPr>
      </p:pic>
      <p:pic>
        <p:nvPicPr>
          <p:cNvPr id="3" name="Изображение 2" descr="Свидетельство проекта infourok.ru №ЖИ99781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383155"/>
            <a:ext cx="3119120" cy="4398645"/>
          </a:xfrm>
          <a:prstGeom prst="rect">
            <a:avLst/>
          </a:prstGeom>
        </p:spPr>
      </p:pic>
      <p:pic>
        <p:nvPicPr>
          <p:cNvPr id="4" name="Изображение 3" descr="Свидетельство проекта infourok.ru №ЖЙ80905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90" y="1340485"/>
            <a:ext cx="3462020" cy="5441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WPS Presentation</Application>
  <PresentationFormat>Экран (4:3)</PresentationFormat>
  <Paragraphs>80</Paragraphs>
  <Slides>24</Slides>
  <Notes>65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MS Gothic</vt:lpstr>
      <vt:lpstr>Lucida Sans Unicode</vt:lpstr>
      <vt:lpstr>Microsoft YaHei</vt:lpstr>
      <vt:lpstr>Arial Unicode MS</vt:lpstr>
      <vt:lpstr>Тема Office</vt:lpstr>
      <vt:lpstr>1_Тема Office</vt:lpstr>
      <vt:lpstr>2_Тема Office</vt:lpstr>
      <vt:lpstr>3_Тема Office</vt:lpstr>
      <vt:lpstr>4_Тема Office</vt:lpstr>
      <vt:lpstr>Министерство образования РМ Портфолио  Сетяевой Марины Геннадьевны,  учителя МБОУ «Дракинская средняя общеобразовательная школа»  Торбеевского муниципального района </vt:lpstr>
      <vt:lpstr> 1. Стабильные положительные результаты освоения обучающимися образовательных программ по итогам  мониторингов, проводимых организацией</vt:lpstr>
      <vt:lpstr>3.Результаты участия обучающихся во  Всероссийской предметной олимпиаде</vt:lpstr>
      <vt:lpstr>3. Результаты участия обучающихся во  Всероссийской предметной олимпиаде</vt:lpstr>
      <vt:lpstr>4. Позитивные результаты внеурочной деятельности обучающихся по учебным предметам</vt:lpstr>
      <vt:lpstr>4.  Позитивные результаты внеурочной деятельности обучающихся по учебным предметам</vt:lpstr>
      <vt:lpstr>4. Позитивные результаты внеурочной деятельности обучающихся по учебным предметам</vt:lpstr>
      <vt:lpstr>4. Позитивные результаты внеурочной деятельности обучающихся по учебным предметам</vt:lpstr>
      <vt:lpstr>5. Наличие публикаций, включая интернет-публикации</vt:lpstr>
      <vt:lpstr>6. Выступления на  заседаниях методических советов, научно-практических конференциях, семинарах, секциях , форумах.</vt:lpstr>
      <vt:lpstr>7. Проведение открытых уроков, мастер-классов, мероприятий ( очно)</vt:lpstr>
      <vt:lpstr>7. Проведение открытых уроков, мастер-классов, мероприятий ( очно)</vt:lpstr>
      <vt:lpstr>PowerPoint 演示文稿</vt:lpstr>
      <vt:lpstr>8. Наставничество </vt:lpstr>
      <vt:lpstr>9. Экспертная деятельность </vt:lpstr>
      <vt:lpstr>PowerPoint 演示文稿</vt:lpstr>
      <vt:lpstr>10. Общественно-педагогическая   активность</vt:lpstr>
      <vt:lpstr>PowerPoint 演示文稿</vt:lpstr>
      <vt:lpstr>11. Награды и поощрения</vt:lpstr>
      <vt:lpstr>              11. Награды и поощрения</vt:lpstr>
      <vt:lpstr> 11. Награды и поощрения</vt:lpstr>
      <vt:lpstr>11. Награды и поощрения</vt:lpstr>
      <vt:lpstr>              11. Награды и поощрения</vt:lpstr>
      <vt:lpstr>              11. Награды и поощрения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Direktor</cp:lastModifiedBy>
  <cp:revision>106</cp:revision>
  <dcterms:created xsi:type="dcterms:W3CDTF">2010-08-04T11:06:00Z</dcterms:created>
  <dcterms:modified xsi:type="dcterms:W3CDTF">2025-02-18T11:41:54Z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01B54CAC398F489CBA0CE66BCB1D8E1D_13</vt:lpwstr>
  </property>
  <property fmtid="{D5CDD505-2E9C-101B-9397-08002B2CF9AE}" name="KSOProductBuildVer" pid="3">
    <vt:lpwstr>1049-12.2.0.19805</vt:lpwstr>
  </property>
  <property fmtid="{D5CDD505-2E9C-101B-9397-08002B2CF9AE}" name="NXPowerLiteLastOptimized" pid="4">
    <vt:lpwstr>1965753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S10.3.1</vt:lpwstr>
  </property>
</Properties>
</file>