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81" r:id="rId4"/>
    <p:sldId id="259" r:id="rId5"/>
    <p:sldId id="270" r:id="rId6"/>
    <p:sldId id="284" r:id="rId7"/>
    <p:sldId id="26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FCD6A79-FADB-4167-AE70-F622B9403D18}">
          <p14:sldIdLst>
            <p14:sldId id="256"/>
            <p14:sldId id="257"/>
            <p14:sldId id="281"/>
            <p14:sldId id="259"/>
            <p14:sldId id="270"/>
          </p14:sldIdLst>
        </p14:section>
        <p14:section name="Раздел без заголовка" id="{1683E678-DCF0-4C54-998A-2316ADD193CC}">
          <p14:sldIdLst>
            <p14:sldId id="284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-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12019-64C4-49FB-ADA2-009C7826F25B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A237C-DC6A-4423-BD29-7699654C7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611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7DA8C4-3455-459F-A5ED-61B349FB87B6}" type="slidenum">
              <a:rPr lang="ru-RU" altLang="ru-RU" smtClean="0"/>
              <a:pPr eaLnBrk="1" hangingPunct="1"/>
              <a:t>7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260648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МУНИЦИПАЛЬНОЕ БЮДЖЕТНОЕ ОБЩЕОБРАЗОВАТЕЛЬНОЕ УЧРЕЖДЕНИЕ </a:t>
            </a:r>
            <a:r>
              <a:rPr lang="ru-RU" b="1" i="1" dirty="0" smtClean="0">
                <a:solidFill>
                  <a:srgbClr val="C00000"/>
                </a:solidFill>
              </a:rPr>
              <a:t>«ДРАКИНСКАЯ СРЕДНЯЯ </a:t>
            </a:r>
            <a:r>
              <a:rPr lang="ru-RU" b="1" i="1" dirty="0">
                <a:solidFill>
                  <a:srgbClr val="C00000"/>
                </a:solidFill>
              </a:rPr>
              <a:t>ОБЩЕОБРАЗОВАТЕЛЬНАЯ ШКОЛА» </a:t>
            </a:r>
            <a:r>
              <a:rPr lang="ru-RU" b="1" i="1" dirty="0" smtClean="0">
                <a:solidFill>
                  <a:srgbClr val="C00000"/>
                </a:solidFill>
              </a:rPr>
              <a:t>ТОРБЕЕВСКОГО МУНИЦИПАЛЬНОГО РАЙОНА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4"/>
          <a:stretch/>
        </p:blipFill>
        <p:spPr bwMode="auto">
          <a:xfrm>
            <a:off x="2015716" y="1988232"/>
            <a:ext cx="5724636" cy="37450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762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980728"/>
            <a:ext cx="854120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        </a:t>
            </a:r>
            <a:r>
              <a:rPr lang="ru-RU" sz="2400" b="1" i="1" dirty="0" smtClean="0">
                <a:solidFill>
                  <a:srgbClr val="C00000"/>
                </a:solidFill>
              </a:rPr>
              <a:t>Горячее </a:t>
            </a:r>
            <a:r>
              <a:rPr lang="ru-RU" sz="2400" b="1" i="1" dirty="0">
                <a:solidFill>
                  <a:srgbClr val="C00000"/>
                </a:solidFill>
              </a:rPr>
              <a:t>питание детей во время пребывания в школе является одним из важных условий поддержания их здоровья и способности к эффективному </a:t>
            </a:r>
            <a:r>
              <a:rPr lang="ru-RU" sz="2400" b="1" i="1" dirty="0" smtClean="0">
                <a:solidFill>
                  <a:srgbClr val="C00000"/>
                </a:solidFill>
              </a:rPr>
              <a:t>бучению.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Хорошая </a:t>
            </a:r>
            <a:r>
              <a:rPr lang="ru-RU" sz="2400" b="1" i="1" dirty="0">
                <a:solidFill>
                  <a:srgbClr val="C00000"/>
                </a:solidFill>
              </a:rPr>
              <a:t>организация школьного питания ведёт к улучшению показателей уровня здоровья населения, и в первую </a:t>
            </a:r>
            <a:r>
              <a:rPr lang="ru-RU" sz="2400" b="1" i="1" dirty="0" smtClean="0">
                <a:solidFill>
                  <a:srgbClr val="C00000"/>
                </a:solidFill>
              </a:rPr>
              <a:t>очередь  </a:t>
            </a:r>
            <a:r>
              <a:rPr lang="ru-RU" sz="2400" b="1" i="1" dirty="0">
                <a:solidFill>
                  <a:srgbClr val="C00000"/>
                </a:solidFill>
              </a:rPr>
              <a:t>детей, </a:t>
            </a:r>
            <a:r>
              <a:rPr lang="ru-RU" sz="2400" b="1" i="1" dirty="0" smtClean="0">
                <a:solidFill>
                  <a:srgbClr val="C00000"/>
                </a:solidFill>
              </a:rPr>
              <a:t>учитывая</a:t>
            </a:r>
            <a:r>
              <a:rPr lang="ru-RU" sz="2400" b="1" i="1" dirty="0">
                <a:solidFill>
                  <a:srgbClr val="C00000"/>
                </a:solidFill>
              </a:rPr>
              <a:t>, </a:t>
            </a:r>
            <a:endParaRPr lang="ru-RU" sz="2400" b="1" i="1" dirty="0" smtClean="0">
              <a:solidFill>
                <a:srgbClr val="C00000"/>
              </a:solidFill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что </a:t>
            </a:r>
            <a:r>
              <a:rPr lang="ru-RU" sz="2400" b="1" i="1" dirty="0">
                <a:solidFill>
                  <a:srgbClr val="C00000"/>
                </a:solidFill>
              </a:rPr>
              <a:t>в </a:t>
            </a:r>
            <a:r>
              <a:rPr lang="ru-RU" sz="2400" b="1" i="1" dirty="0" smtClean="0">
                <a:solidFill>
                  <a:srgbClr val="C00000"/>
                </a:solidFill>
              </a:rPr>
              <a:t>школе  </a:t>
            </a:r>
            <a:r>
              <a:rPr lang="ru-RU" sz="2400" b="1" i="1" dirty="0">
                <a:solidFill>
                  <a:srgbClr val="C00000"/>
                </a:solidFill>
              </a:rPr>
              <a:t>они проводят </a:t>
            </a:r>
            <a:endParaRPr lang="ru-RU" sz="2400" b="1" i="1" dirty="0" smtClean="0">
              <a:solidFill>
                <a:srgbClr val="C00000"/>
              </a:solidFill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большую часть </a:t>
            </a:r>
            <a:r>
              <a:rPr lang="ru-RU" sz="2400" b="1" i="1" dirty="0">
                <a:solidFill>
                  <a:srgbClr val="C00000"/>
                </a:solidFill>
              </a:rPr>
              <a:t>своего </a:t>
            </a:r>
            <a:endParaRPr lang="ru-RU" sz="2400" b="1" i="1" dirty="0" smtClean="0">
              <a:solidFill>
                <a:srgbClr val="C00000"/>
              </a:solidFill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времени</a:t>
            </a:r>
            <a:r>
              <a:rPr lang="ru-RU" sz="2400" b="1" i="1" dirty="0">
                <a:solidFill>
                  <a:srgbClr val="C00000"/>
                </a:solidFill>
              </a:rPr>
              <a:t>. </a:t>
            </a:r>
            <a:endParaRPr lang="ru-RU" sz="2400" b="1" i="1" dirty="0" smtClean="0">
              <a:solidFill>
                <a:srgbClr val="C00000"/>
              </a:solidFill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   Поэтому </a:t>
            </a:r>
            <a:r>
              <a:rPr lang="ru-RU" sz="2400" b="1" i="1" dirty="0">
                <a:solidFill>
                  <a:srgbClr val="C00000"/>
                </a:solidFill>
              </a:rPr>
              <a:t>питание </a:t>
            </a:r>
            <a:endParaRPr lang="ru-RU" sz="2400" b="1" i="1" dirty="0" smtClean="0">
              <a:solidFill>
                <a:srgbClr val="C00000"/>
              </a:solidFill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является одним </a:t>
            </a:r>
            <a:r>
              <a:rPr lang="ru-RU" sz="2400" b="1" i="1" dirty="0">
                <a:solidFill>
                  <a:srgbClr val="C00000"/>
                </a:solidFill>
              </a:rPr>
              <a:t>из </a:t>
            </a:r>
            <a:endParaRPr lang="ru-RU" sz="2400" b="1" i="1" dirty="0" smtClean="0">
              <a:solidFill>
                <a:srgbClr val="C00000"/>
              </a:solidFill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важных </a:t>
            </a:r>
            <a:r>
              <a:rPr lang="ru-RU" sz="2400" b="1" i="1" dirty="0">
                <a:solidFill>
                  <a:srgbClr val="C00000"/>
                </a:solidFill>
              </a:rPr>
              <a:t>факторов, </a:t>
            </a:r>
            <a:endParaRPr lang="ru-RU" sz="2400" b="1" i="1" dirty="0" smtClean="0">
              <a:solidFill>
                <a:srgbClr val="C00000"/>
              </a:solidFill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определяющих здоровье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подрастающего </a:t>
            </a:r>
            <a:r>
              <a:rPr lang="ru-RU" sz="2400" b="1" i="1" dirty="0">
                <a:solidFill>
                  <a:srgbClr val="C00000"/>
                </a:solidFill>
              </a:rPr>
              <a:t>поколения.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272534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Школьное питание – залог здоровья</a:t>
            </a:r>
            <a:endParaRPr lang="ru-RU" altLang="ru-RU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7629" y="2852936"/>
            <a:ext cx="5010210" cy="37576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10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20664527"/>
              </p:ext>
            </p:extLst>
          </p:nvPr>
        </p:nvGraphicFramePr>
        <p:xfrm>
          <a:off x="107505" y="1072218"/>
          <a:ext cx="8928991" cy="493568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800199"/>
                <a:gridCol w="792088"/>
                <a:gridCol w="840901"/>
                <a:gridCol w="614763"/>
                <a:gridCol w="614763"/>
                <a:gridCol w="514207"/>
                <a:gridCol w="514207"/>
                <a:gridCol w="411366"/>
                <a:gridCol w="399939"/>
                <a:gridCol w="319952"/>
                <a:gridCol w="319952"/>
                <a:gridCol w="411366"/>
                <a:gridCol w="411366"/>
                <a:gridCol w="374800"/>
                <a:gridCol w="589122"/>
              </a:tblGrid>
              <a:tr h="535990">
                <a:tc rowSpan="2">
                  <a:txBody>
                    <a:bodyPr/>
                    <a:lstStyle/>
                    <a:p>
                      <a:pPr algn="ct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Наименование блюда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Выход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Химический состав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Энерге-</a:t>
                      </a: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тическая</a:t>
                      </a: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ценность,</a:t>
                      </a: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ккал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 grid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  </a:t>
                      </a:r>
                      <a:r>
                        <a:rPr lang="ru-RU" sz="1600" dirty="0" smtClean="0">
                          <a:effectLst/>
                        </a:rPr>
                        <a:t>Витамины </a:t>
                      </a:r>
                      <a:r>
                        <a:rPr lang="ru-RU" sz="1600" dirty="0">
                          <a:effectLst/>
                        </a:rPr>
                        <a:t>и минеральные вещества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60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Брутто, г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Нетто, г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Белки, г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Жиры, г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Углеводы, г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   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 </a:t>
                      </a:r>
                      <a:r>
                        <a:rPr lang="ru-RU" sz="1600" dirty="0" smtClean="0">
                          <a:effectLst/>
                        </a:rPr>
                        <a:t>  </a:t>
                      </a:r>
                      <a:r>
                        <a:rPr lang="ru-RU" sz="1600" dirty="0">
                          <a:effectLst/>
                        </a:rPr>
                        <a:t>В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   С</a:t>
                      </a:r>
                      <a:endParaRPr lang="ru-RU" sz="1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E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Mg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  P</a:t>
                      </a:r>
                      <a:endParaRPr lang="ru-RU" sz="1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Fe            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</a:tr>
              <a:tr h="272475">
                <a:tc gridSpan="7">
                  <a:txBody>
                    <a:bodyPr/>
                    <a:lstStyle/>
                    <a:p>
                      <a:pPr algn="ct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85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Завтрак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</a:tr>
              <a:tr h="358195">
                <a:tc>
                  <a:txBody>
                    <a:bodyPr/>
                    <a:lstStyle/>
                    <a:p>
                      <a:pPr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ПУДИНГ ИЗ ТВОРОГА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200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29,3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10,1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41,6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378,2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СМЕТАНА 20% ЖИРНОСТИ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19,2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19,2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3,7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0,7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38,4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МУКА ПШЕНИЧНАЯ ВЫСШ.СОРТ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5,8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5,8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0,6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18,8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</a:tr>
              <a:tr h="85720">
                <a:tc>
                  <a:txBody>
                    <a:bodyPr/>
                    <a:lstStyle/>
                    <a:p>
                      <a:pPr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ВОДА ПИТЬЕВАЯ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57,7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57,7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</a:tr>
              <a:tr h="243448">
                <a:tc>
                  <a:txBody>
                    <a:bodyPr/>
                    <a:lstStyle/>
                    <a:p>
                      <a:pPr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СОЛЬ  ЙОДИРОВАННАЯ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0,6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0,6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</a:tr>
              <a:tr h="185152">
                <a:tc>
                  <a:txBody>
                    <a:bodyPr/>
                    <a:lstStyle/>
                    <a:p>
                      <a:pPr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ТВОРОГ НЕЖИРНЫИ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115,4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115,4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24,6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0,7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3,7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123,1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</a:tr>
              <a:tr h="270872">
                <a:tc>
                  <a:txBody>
                    <a:bodyPr/>
                    <a:lstStyle/>
                    <a:p>
                      <a:pPr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КРУПА МАННАЯ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12,3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12,3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1,3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8,4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39,3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0,08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0,17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1,18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0,77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168,08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12,92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150,04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2,09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</a:tr>
              <a:tr h="262045">
                <a:tc>
                  <a:txBody>
                    <a:bodyPr/>
                    <a:lstStyle/>
                    <a:p>
                      <a:pPr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ЯЙЦА КУРИНЫЕ (ШТ.)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0,38 шт.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15,5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1,9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1,7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23,6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0,1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4,7 </a:t>
                      </a:r>
                      <a:r>
                        <a:rPr lang="en-US" sz="1200">
                          <a:effectLst/>
                        </a:rPr>
                        <a:t>                 </a:t>
                      </a:r>
                      <a:r>
                        <a:rPr lang="ru-RU" sz="1200">
                          <a:effectLst/>
                        </a:rPr>
                        <a:t>  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0,05</a:t>
                      </a:r>
                      <a:r>
                        <a:rPr lang="en-US" sz="1200">
                          <a:effectLst/>
                        </a:rPr>
                        <a:t>         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</a:tr>
              <a:tr h="340939">
                <a:tc>
                  <a:txBody>
                    <a:bodyPr/>
                    <a:lstStyle/>
                    <a:p>
                      <a:pPr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САХАР ПЕСОК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15,4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15,4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14,9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59,6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2,9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8,05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5,24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9,78</a:t>
                      </a:r>
                      <a:r>
                        <a:rPr lang="en-US" sz="1200">
                          <a:effectLst/>
                        </a:rPr>
                        <a:t>                 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0,91</a:t>
                      </a:r>
                      <a:r>
                        <a:rPr lang="en-US" sz="1200">
                          <a:effectLst/>
                        </a:rPr>
                        <a:t>              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</a:tr>
              <a:tr h="275817">
                <a:tc>
                  <a:txBody>
                    <a:bodyPr/>
                    <a:lstStyle/>
                    <a:p>
                      <a:pPr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ВИНОГРАД СУШЕНЫЙ (ИЗЮМ)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15,4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15,4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0,4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9,8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42,0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0,04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0,44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8,0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5,6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26,0</a:t>
                      </a:r>
                      <a:r>
                        <a:rPr lang="en-US" sz="1200">
                          <a:effectLst/>
                        </a:rPr>
                        <a:t>              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0,44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</a:tr>
              <a:tr h="158170">
                <a:tc>
                  <a:txBody>
                    <a:bodyPr/>
                    <a:lstStyle/>
                    <a:p>
                      <a:pPr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МАСЛО СЛАДКО-СЛИВОЧНОЕ НЕСОЛЕНОЕ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4,6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4,6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3,7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33,4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590" marR="215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0,21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4,08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1,31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187,13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23,86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190,52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3,49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07704" y="476672"/>
            <a:ext cx="5485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Энергетическая ценность продуктов: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04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019208"/>
              </p:ext>
            </p:extLst>
          </p:nvPr>
        </p:nvGraphicFramePr>
        <p:xfrm>
          <a:off x="467544" y="188640"/>
          <a:ext cx="8229600" cy="377952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b="1" dirty="0">
                          <a:solidFill>
                            <a:srgbClr val="D84C00"/>
                          </a:solidFill>
                          <a:effectLst/>
                        </a:rPr>
                        <a:t>Продукты</a:t>
                      </a:r>
                      <a:endParaRPr lang="ru-RU" dirty="0">
                        <a:effectLst/>
                      </a:endParaRPr>
                    </a:p>
                  </a:txBody>
                  <a:tcPr marL="142875" marT="95250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0A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СМЕТАНА 20%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ЖИРНОСТИ-825,6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гр.</a:t>
                      </a:r>
                      <a:endParaRPr lang="ru-RU" dirty="0">
                        <a:effectLst/>
                      </a:endParaRPr>
                    </a:p>
                  </a:txBody>
                  <a:tcPr marL="142875" marR="1428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AC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МУКА ПШЕНИЧНАЯ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ВЫСШ.СОРТ-17,4 гр.</a:t>
                      </a:r>
                      <a:endParaRPr lang="ru-RU" dirty="0">
                        <a:effectLst/>
                      </a:endParaRPr>
                    </a:p>
                  </a:txBody>
                  <a:tcPr marL="142875" marR="1428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0A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ВОДА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ПИТЬЕВАЯ-2481,1 гр.</a:t>
                      </a:r>
                      <a:endParaRPr lang="ru-RU" dirty="0">
                        <a:effectLst/>
                      </a:endParaRPr>
                    </a:p>
                  </a:txBody>
                  <a:tcPr marL="142875" marR="1428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AC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ТВОРОГ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НЕЖИРНЫЙ-4962,2 гр.</a:t>
                      </a:r>
                      <a:endParaRPr lang="ru-RU" dirty="0">
                        <a:effectLst/>
                      </a:endParaRPr>
                    </a:p>
                  </a:txBody>
                  <a:tcPr marL="142875" marR="1428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0A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КРУПА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МАННАЯ-528,9 гр.</a:t>
                      </a:r>
                      <a:endParaRPr lang="ru-RU" dirty="0">
                        <a:effectLst/>
                      </a:endParaRPr>
                    </a:p>
                  </a:txBody>
                  <a:tcPr marL="142875" marR="1428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AC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ЯЙЦА КУРИНЫЕ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–16,34 шт.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2875" marR="1428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0A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ВИНОГРАД СУШЕНЫЙ (ИЗЮМ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)-662,2 гр.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2875" marR="1428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0A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САХАР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ПЕСОК-662.2 гр.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2875" marR="1428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0A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СОЛЬ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ЙОДИРОВАННАЯ – 34,4 ГР.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2875" marR="1428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0A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sz="1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МАСЛО СЛАДКО-СЛИВОЧНОЕ-193,5</a:t>
                      </a:r>
                      <a:r>
                        <a:rPr lang="ru-RU" sz="1800" kern="120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ГР.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2875" marR="1428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0A6"/>
                    </a:solidFill>
                  </a:tcPr>
                </a:tc>
              </a:tr>
            </a:tbl>
          </a:graphicData>
        </a:graphic>
      </p:graphicFrame>
      <p:pic>
        <p:nvPicPr>
          <p:cNvPr id="7" name="Объект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3933056"/>
            <a:ext cx="3528392" cy="2523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32040" y="4379579"/>
            <a:ext cx="3851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Пшенная каша на молоке - это </a:t>
            </a:r>
            <a:r>
              <a:rPr lang="ru-RU" b="1" i="1" dirty="0" smtClean="0">
                <a:solidFill>
                  <a:srgbClr val="C00000"/>
                </a:solidFill>
              </a:rPr>
              <a:t>нежный полезный десерт на завтрак</a:t>
            </a:r>
            <a:r>
              <a:rPr lang="ru-RU" b="1" i="1" dirty="0">
                <a:solidFill>
                  <a:srgbClr val="C00000"/>
                </a:solidFill>
              </a:rPr>
              <a:t>. 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Готовить пудинг довольно </a:t>
            </a:r>
            <a:r>
              <a:rPr lang="ru-RU" b="1" i="1" dirty="0">
                <a:solidFill>
                  <a:srgbClr val="C00000"/>
                </a:solidFill>
              </a:rPr>
              <a:t>легко, а получается очень вкусно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349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5703" y="1124744"/>
            <a:ext cx="528058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438786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Процесс приготовление: 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82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0821" y="380881"/>
            <a:ext cx="6757490" cy="506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7" y="5448999"/>
            <a:ext cx="7303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Пудинг готова!</a:t>
            </a:r>
            <a:r>
              <a:rPr lang="ru-RU" sz="2400" b="1" i="1" dirty="0">
                <a:solidFill>
                  <a:srgbClr val="C00000"/>
                </a:solidFill>
              </a:rPr>
              <a:t/>
            </a:r>
            <a:br>
              <a:rPr lang="ru-RU" sz="2400" b="1" i="1" dirty="0">
                <a:solidFill>
                  <a:srgbClr val="C00000"/>
                </a:solidFill>
              </a:rPr>
            </a:br>
            <a:r>
              <a:rPr lang="ru-RU" sz="2400" b="1" i="1" dirty="0">
                <a:solidFill>
                  <a:srgbClr val="C00000"/>
                </a:solidFill>
              </a:rPr>
              <a:t>Приятного аппетита!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2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3611" y="623451"/>
            <a:ext cx="6525041" cy="48937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351802" y="5843907"/>
            <a:ext cx="4650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13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449</TotalTime>
  <Words>352</Words>
  <Application>Microsoft Office PowerPoint</Application>
  <PresentationFormat>Экран (4:3)</PresentationFormat>
  <Paragraphs>176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Danil</dc:creator>
  <cp:lastModifiedBy>Пользователь Windows</cp:lastModifiedBy>
  <cp:revision>40</cp:revision>
  <dcterms:created xsi:type="dcterms:W3CDTF">2021-10-16T06:41:58Z</dcterms:created>
  <dcterms:modified xsi:type="dcterms:W3CDTF">2025-04-11T17:04:39Z</dcterms:modified>
</cp:coreProperties>
</file>